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1" r:id="rId5"/>
    <p:sldId id="273" r:id="rId6"/>
    <p:sldId id="262" r:id="rId7"/>
    <p:sldId id="264" r:id="rId8"/>
    <p:sldId id="265" r:id="rId9"/>
    <p:sldId id="267" r:id="rId10"/>
    <p:sldId id="276" r:id="rId11"/>
    <p:sldId id="279" r:id="rId12"/>
    <p:sldId id="281" r:id="rId13"/>
    <p:sldId id="271" r:id="rId14"/>
    <p:sldId id="272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6BE30-F4CF-4763-A67C-C9503E8A64A3}" type="datetimeFigureOut">
              <a:rPr lang="zh-TW" altLang="en-US" smtClean="0"/>
              <a:pPr/>
              <a:t>2016/11/20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86638-5548-409F-B37B-7EBB612BB0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kBs9HVsPao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mystery.pixnet.net/blog/post/20625567" TargetMode="External"/><Relationship Id="rId2" Type="http://schemas.openxmlformats.org/officeDocument/2006/relationships/hyperlink" Target="http://coolspeak.pixnet.net/blog/post/1460323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igiphoto.techbang.com.tw/posts/1684-heresy-of-thinking-from-real-flowers-ninagawa-film-sakuran-find-photographic-point-of-view-lens" TargetMode="External"/><Relationship Id="rId4" Type="http://schemas.openxmlformats.org/officeDocument/2006/relationships/hyperlink" Target="http://mystery.pixnet.net/blog/post/2702046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小說的敘事觀</a:t>
            </a:r>
            <a:r>
              <a:rPr lang="zh-TW" altLang="en-US" dirty="0"/>
              <a:t>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大</a:t>
            </a:r>
            <a:r>
              <a:rPr lang="zh-TW" altLang="en-US" dirty="0" smtClean="0"/>
              <a:t>一國文</a:t>
            </a:r>
            <a:endParaRPr lang="en-US" altLang="zh-TW" dirty="0" smtClean="0"/>
          </a:p>
          <a:p>
            <a:r>
              <a:rPr lang="zh-TW" altLang="en-US" dirty="0" smtClean="0"/>
              <a:t>授課老師：劉慧珠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 smtClean="0"/>
              <a:t>主觀第一人稱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443914" cy="4257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3000396"/>
                <a:gridCol w="3157502"/>
              </a:tblGrid>
              <a:tr h="977689">
                <a:tc>
                  <a:txBody>
                    <a:bodyPr/>
                    <a:lstStyle/>
                    <a:p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敘事者位置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故事內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敘事者位置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故事外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1419225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描繪重點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內心活動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不可靠敘述者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例：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《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碧廬冤孽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》 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少數十九世紀小說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例：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《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浮華世界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》 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1860762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 描繪重點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（外在行為）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標準第一人稱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側面報導（可靠敘述者）</a:t>
                      </a:r>
                      <a:br>
                        <a:rPr lang="zh-TW" altLang="en-US" sz="2800" dirty="0" smtClean="0">
                          <a:latin typeface="+mj-ea"/>
                          <a:ea typeface="+mj-ea"/>
                        </a:rPr>
                      </a:b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例：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《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咆哮山莊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》</a:t>
                      </a:r>
                      <a:endParaRPr lang="zh-TW" altLang="en-US" sz="2800" dirty="0" smtClean="0">
                        <a:latin typeface="+mj-ea"/>
                        <a:ea typeface="+mj-ea"/>
                      </a:endParaRPr>
                    </a:p>
                    <a:p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 smtClean="0"/>
              <a:t>客觀第三人稱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443914" cy="4257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86148"/>
                <a:gridCol w="3014626"/>
              </a:tblGrid>
              <a:tr h="977689">
                <a:tc>
                  <a:txBody>
                    <a:bodyPr/>
                    <a:lstStyle/>
                    <a:p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敘事者位置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故事內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敘事者位置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故事外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1419225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描繪重點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內心活動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超感知覺手法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例：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《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當我臨終時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》 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意識流手法</a:t>
                      </a:r>
                      <a:br>
                        <a:rPr lang="zh-TW" altLang="en-US" sz="2800" dirty="0" smtClean="0">
                          <a:latin typeface="+mj-ea"/>
                          <a:ea typeface="+mj-ea"/>
                        </a:rPr>
                      </a:b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（含全知、限知、多元）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1860762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 描繪重點</a:t>
                      </a:r>
                      <a:endParaRPr lang="en-US" altLang="zh-TW" sz="28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外在行為）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缺乏戲劇效果的報導</a:t>
                      </a:r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考驗讀者理解與耐性</a:t>
                      </a:r>
                      <a:br>
                        <a:rPr lang="zh-TW" altLang="en-US" sz="2800" dirty="0" smtClean="0">
                          <a:latin typeface="+mj-ea"/>
                          <a:ea typeface="+mj-ea"/>
                        </a:rPr>
                      </a:b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例：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《</a:t>
                      </a:r>
                      <a:r>
                        <a:rPr lang="zh-TW" altLang="en-US" sz="2800" dirty="0" smtClean="0">
                          <a:latin typeface="+mj-ea"/>
                          <a:ea typeface="+mj-ea"/>
                        </a:rPr>
                        <a:t>殺人者</a:t>
                      </a:r>
                      <a:r>
                        <a:rPr lang="en-US" altLang="zh-TW" sz="2800" dirty="0" smtClean="0">
                          <a:latin typeface="+mj-ea"/>
                          <a:ea typeface="+mj-ea"/>
                        </a:rPr>
                        <a:t>》</a:t>
                      </a:r>
                      <a:endParaRPr lang="zh-TW" altLang="en-US" sz="2800" dirty="0" smtClean="0">
                        <a:latin typeface="+mj-ea"/>
                        <a:ea typeface="+mj-ea"/>
                      </a:endParaRPr>
                    </a:p>
                    <a:p>
                      <a:endParaRPr lang="zh-TW" altLang="en-US" sz="28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hlinkClick r:id="rId2"/>
              </a:rPr>
              <a:t>許榮哲</a:t>
            </a:r>
            <a:r>
              <a:rPr lang="en-US" altLang="zh-TW" dirty="0">
                <a:hlinkClick r:id="rId2"/>
              </a:rPr>
              <a:t>-</a:t>
            </a:r>
            <a:r>
              <a:rPr lang="zh-TW" altLang="en-US" dirty="0">
                <a:hlinkClick r:id="rId2"/>
              </a:rPr>
              <a:t>小說</a:t>
            </a:r>
            <a:r>
              <a:rPr lang="zh-TW" altLang="en-US" dirty="0" smtClean="0">
                <a:hlinkClick r:id="rId2"/>
              </a:rPr>
              <a:t>課</a:t>
            </a:r>
            <a:r>
              <a:rPr lang="zh-TW" altLang="en-US" dirty="0">
                <a:hlinkClick r:id="rId2"/>
              </a:rPr>
              <a:t/>
            </a:r>
            <a:br>
              <a:rPr lang="zh-TW" altLang="en-US" dirty="0">
                <a:hlinkClick r:id="rId2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6674514" cy="2262926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折磨</a:t>
            </a:r>
            <a:r>
              <a:rPr lang="zh-TW" altLang="en-US" sz="4800" dirty="0"/>
              <a:t>讀者的秘密</a:t>
            </a:r>
            <a:endParaRPr lang="en-US" altLang="zh-TW" sz="4800" dirty="0" smtClean="0"/>
          </a:p>
        </p:txBody>
      </p:sp>
    </p:spTree>
    <p:extLst>
      <p:ext uri="{BB962C8B-B14F-4D97-AF65-F5344CB8AC3E}">
        <p14:creationId xmlns:p14="http://schemas.microsoft.com/office/powerpoint/2010/main" val="407259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延伸閱讀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  <a:hlinkClick r:id="rId2"/>
              </a:rPr>
              <a:t>從「無止境的殺人」談「視點」</a:t>
            </a:r>
            <a:r>
              <a:rPr lang="en-US" altLang="zh-TW" dirty="0" smtClean="0">
                <a:latin typeface="+mj-ea"/>
                <a:ea typeface="+mj-ea"/>
                <a:hlinkClick r:id="rId2"/>
              </a:rPr>
              <a:t>(</a:t>
            </a:r>
            <a:r>
              <a:rPr lang="zh-TW" altLang="en-US" dirty="0" smtClean="0">
                <a:latin typeface="+mj-ea"/>
                <a:ea typeface="+mj-ea"/>
                <a:hlinkClick r:id="rId2"/>
              </a:rPr>
              <a:t>補完</a:t>
            </a:r>
            <a:r>
              <a:rPr lang="en-US" altLang="zh-TW" dirty="0" smtClean="0">
                <a:latin typeface="+mj-ea"/>
                <a:ea typeface="+mj-ea"/>
                <a:hlinkClick r:id="rId2"/>
              </a:rPr>
              <a:t>)</a:t>
            </a:r>
            <a:endParaRPr lang="zh-TW" altLang="en-US" dirty="0" smtClean="0">
              <a:latin typeface="+mj-ea"/>
              <a:ea typeface="+mj-ea"/>
            </a:endParaRPr>
          </a:p>
          <a:p>
            <a:r>
              <a:rPr lang="en-US" altLang="zh-TW" dirty="0" smtClean="0">
                <a:latin typeface="+mj-ea"/>
                <a:ea typeface="+mj-ea"/>
                <a:hlinkClick r:id="rId3"/>
              </a:rPr>
              <a:t>〈</a:t>
            </a:r>
            <a:r>
              <a:rPr lang="zh-TW" altLang="en-US" dirty="0" smtClean="0">
                <a:latin typeface="+mj-ea"/>
                <a:ea typeface="+mj-ea"/>
                <a:hlinkClick r:id="rId3"/>
              </a:rPr>
              <a:t>空手而歸的賊仔</a:t>
            </a:r>
            <a:r>
              <a:rPr lang="en-US" altLang="zh-TW" dirty="0" smtClean="0">
                <a:latin typeface="+mj-ea"/>
                <a:ea typeface="+mj-ea"/>
                <a:hlinkClick r:id="rId3"/>
              </a:rPr>
              <a:t>〉––––</a:t>
            </a:r>
            <a:r>
              <a:rPr lang="zh-TW" altLang="en-US" dirty="0" smtClean="0">
                <a:latin typeface="+mj-ea"/>
                <a:ea typeface="+mj-ea"/>
                <a:hlinkClick r:id="rId3"/>
              </a:rPr>
              <a:t>關於視點的選擇</a:t>
            </a:r>
            <a:endParaRPr lang="zh-TW" altLang="en-US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  <a:hlinkClick r:id="rId4"/>
              </a:rPr>
              <a:t>江戶川亂步</a:t>
            </a:r>
            <a:r>
              <a:rPr lang="en-US" altLang="zh-TW" dirty="0" smtClean="0">
                <a:latin typeface="+mj-ea"/>
                <a:ea typeface="+mj-ea"/>
                <a:hlinkClick r:id="rId4"/>
              </a:rPr>
              <a:t>《</a:t>
            </a:r>
            <a:r>
              <a:rPr lang="zh-TW" altLang="en-US" dirty="0" smtClean="0">
                <a:latin typeface="+mj-ea"/>
                <a:ea typeface="+mj-ea"/>
                <a:hlinkClick r:id="rId4"/>
              </a:rPr>
              <a:t>孤島之鬼</a:t>
            </a:r>
            <a:r>
              <a:rPr lang="en-US" altLang="zh-TW" dirty="0" smtClean="0">
                <a:latin typeface="+mj-ea"/>
                <a:ea typeface="+mj-ea"/>
                <a:hlinkClick r:id="rId4"/>
              </a:rPr>
              <a:t>》</a:t>
            </a:r>
            <a:r>
              <a:rPr lang="zh-TW" altLang="en-US" dirty="0" smtClean="0">
                <a:latin typeface="+mj-ea"/>
                <a:ea typeface="+mj-ea"/>
                <a:hlinkClick r:id="rId4"/>
              </a:rPr>
              <a:t>：壓抑狂情</a:t>
            </a:r>
            <a:endParaRPr lang="zh-TW" altLang="en-US" dirty="0" smtClean="0">
              <a:latin typeface="+mj-ea"/>
              <a:ea typeface="+mj-ea"/>
            </a:endParaRPr>
          </a:p>
          <a:p>
            <a:r>
              <a:rPr lang="en-US" altLang="zh-TW" dirty="0" smtClean="0">
                <a:latin typeface="+mj-ea"/>
                <a:ea typeface="+mj-ea"/>
                <a:hlinkClick r:id="rId5"/>
              </a:rPr>
              <a:t>【</a:t>
            </a:r>
            <a:r>
              <a:rPr lang="zh-TW" altLang="en-US" dirty="0" smtClean="0">
                <a:latin typeface="+mj-ea"/>
                <a:ea typeface="+mj-ea"/>
                <a:hlinkClick r:id="rId5"/>
              </a:rPr>
              <a:t>異端思維</a:t>
            </a:r>
            <a:r>
              <a:rPr lang="en-US" altLang="zh-TW" dirty="0" smtClean="0">
                <a:latin typeface="+mj-ea"/>
                <a:ea typeface="+mj-ea"/>
                <a:hlinkClick r:id="rId5"/>
              </a:rPr>
              <a:t>】</a:t>
            </a:r>
            <a:r>
              <a:rPr lang="zh-TW" altLang="en-US" dirty="0" smtClean="0">
                <a:latin typeface="+mj-ea"/>
                <a:ea typeface="+mj-ea"/>
                <a:hlinkClick r:id="rId5"/>
              </a:rPr>
              <a:t>從 蜷川實花 的 惡女花魁 找尋 攝影 的觀點鏡頭</a:t>
            </a:r>
            <a:endParaRPr lang="zh-TW" altLang="en-US" dirty="0" smtClean="0">
              <a:latin typeface="+mj-ea"/>
              <a:ea typeface="+mj-ea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</a:rPr>
              <a:t>參考資料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小說創作的方法與技巧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</a:p>
          <a:p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從浪漫主義到後現代主義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/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敘事觀點的選擇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</a:rPr>
              <a:t>敘事觀點的選擇，是小說寫作時的一個重要考量，關係到情節的安排與發展。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分為：</a:t>
            </a:r>
            <a:r>
              <a:rPr lang="zh-TW" altLang="en-US" dirty="0" smtClean="0">
                <a:solidFill>
                  <a:srgbClr val="FF0000"/>
                </a:solidFill>
                <a:latin typeface="+mj-ea"/>
                <a:ea typeface="+mj-ea"/>
              </a:rPr>
              <a:t>全知觀點和限制觀點。</a:t>
            </a:r>
            <a:endParaRPr lang="en-US" altLang="zh-TW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胡菊人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小說技巧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有一個更生動的歸類法：即神眼（全知觀點）、人眼（限知觀點）、鬼眼（魔幻寫實）</a:t>
            </a:r>
            <a:r>
              <a:rPr lang="en-US" altLang="zh-TW" dirty="0" smtClean="0">
                <a:latin typeface="+mj-ea"/>
                <a:ea typeface="+mj-ea"/>
              </a:rPr>
              <a:t>...</a:t>
            </a:r>
            <a:r>
              <a:rPr lang="zh-TW" altLang="en-US" dirty="0" smtClean="0">
                <a:latin typeface="+mj-ea"/>
                <a:ea typeface="+mj-ea"/>
              </a:rPr>
              <a:t>等。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全知觀點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敘述者有如上帝掌握著神一般的力量，是無所不在。屬於</a:t>
            </a:r>
            <a:r>
              <a:rPr lang="zh-TW" altLang="en-US" dirty="0" smtClean="0">
                <a:solidFill>
                  <a:srgbClr val="FF0000"/>
                </a:solidFill>
                <a:latin typeface="+mj-ea"/>
                <a:ea typeface="+mj-ea"/>
              </a:rPr>
              <a:t>第三人稱</a:t>
            </a:r>
            <a:r>
              <a:rPr lang="zh-TW" altLang="en-US" dirty="0" smtClean="0">
                <a:latin typeface="+mj-ea"/>
                <a:ea typeface="+mj-ea"/>
              </a:rPr>
              <a:t>技巧，以第三人稱的語法表現小說內人物內外的全貌。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例：魯迅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阿</a:t>
            </a:r>
            <a:r>
              <a:rPr lang="en-US" altLang="zh-TW" dirty="0" smtClean="0">
                <a:latin typeface="+mj-ea"/>
                <a:ea typeface="+mj-ea"/>
              </a:rPr>
              <a:t>Q</a:t>
            </a:r>
            <a:r>
              <a:rPr lang="zh-TW" altLang="en-US" dirty="0" smtClean="0">
                <a:latin typeface="+mj-ea"/>
                <a:ea typeface="+mj-ea"/>
              </a:rPr>
              <a:t>正傳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、張愛玲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怨女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優點：不受小說中的時間空間、複雜情節所困，也不受角色的視角觀點侷限，可以自由進出角色心理，全方位描繪形象。（挑戰：事不關己的旁白敘述，難發入移情作用，引人入勝。）</a:t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限知觀點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500174"/>
            <a:ext cx="8186766" cy="4786346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5800" dirty="0" smtClean="0">
                <a:latin typeface="+mj-ea"/>
                <a:ea typeface="+mj-ea"/>
              </a:rPr>
              <a:t>有所限制，不像全知觀點那樣無所不能，必須受限於敘事者的角度。</a:t>
            </a:r>
            <a:endParaRPr lang="en-US" altLang="zh-TW" sz="5800" dirty="0" smtClean="0">
              <a:latin typeface="+mj-ea"/>
              <a:ea typeface="+mj-ea"/>
            </a:endParaRPr>
          </a:p>
          <a:p>
            <a:r>
              <a:rPr lang="zh-TW" altLang="en-US" sz="5800" dirty="0" smtClean="0">
                <a:latin typeface="+mj-ea"/>
                <a:ea typeface="+mj-ea"/>
              </a:rPr>
              <a:t>還可再細分。</a:t>
            </a:r>
            <a:r>
              <a:rPr lang="en-US" altLang="zh-TW" sz="5800" dirty="0" smtClean="0">
                <a:latin typeface="+mj-ea"/>
                <a:ea typeface="+mj-ea"/>
              </a:rPr>
              <a:t>……</a:t>
            </a:r>
          </a:p>
          <a:p>
            <a:r>
              <a:rPr lang="en-US" altLang="zh-TW" sz="5900" dirty="0" smtClean="0">
                <a:latin typeface="+mj-ea"/>
                <a:ea typeface="+mj-ea"/>
              </a:rPr>
              <a:t>(1)</a:t>
            </a:r>
            <a:r>
              <a:rPr lang="zh-TW" altLang="en-US" sz="5900" dirty="0" smtClean="0">
                <a:latin typeface="+mj-ea"/>
                <a:ea typeface="+mj-ea"/>
              </a:rPr>
              <a:t>第一人稱、主角敘事</a:t>
            </a:r>
            <a:endParaRPr lang="en-US" altLang="zh-TW" sz="5900" dirty="0" smtClean="0">
              <a:latin typeface="+mj-ea"/>
              <a:ea typeface="+mj-ea"/>
            </a:endParaRPr>
          </a:p>
          <a:p>
            <a:r>
              <a:rPr lang="en-US" altLang="zh-TW" sz="5900" dirty="0" smtClean="0">
                <a:latin typeface="+mj-ea"/>
                <a:ea typeface="+mj-ea"/>
              </a:rPr>
              <a:t>(2)</a:t>
            </a:r>
            <a:r>
              <a:rPr lang="zh-TW" altLang="en-US" sz="5900" dirty="0" smtClean="0">
                <a:latin typeface="+mj-ea"/>
                <a:ea typeface="+mj-ea"/>
              </a:rPr>
              <a:t>第一人稱、配角敘事</a:t>
            </a:r>
            <a:endParaRPr lang="en-US" altLang="zh-TW" sz="5900" dirty="0" smtClean="0">
              <a:latin typeface="+mj-ea"/>
              <a:ea typeface="+mj-ea"/>
            </a:endParaRPr>
          </a:p>
          <a:p>
            <a:r>
              <a:rPr lang="en-US" altLang="zh-TW" sz="5900" dirty="0" smtClean="0">
                <a:latin typeface="+mj-ea"/>
                <a:ea typeface="+mj-ea"/>
              </a:rPr>
              <a:t>(3)</a:t>
            </a:r>
            <a:r>
              <a:rPr lang="zh-TW" altLang="en-US" sz="5900" dirty="0" smtClean="0">
                <a:latin typeface="+mj-ea"/>
                <a:ea typeface="+mj-ea"/>
              </a:rPr>
              <a:t>第三人稱、主角敘事</a:t>
            </a:r>
            <a:endParaRPr lang="en-US" altLang="zh-TW" sz="5900" dirty="0" smtClean="0">
              <a:latin typeface="+mj-ea"/>
              <a:ea typeface="+mj-ea"/>
            </a:endParaRPr>
          </a:p>
          <a:p>
            <a:r>
              <a:rPr lang="en-US" altLang="zh-TW" sz="5900" dirty="0" smtClean="0">
                <a:latin typeface="+mj-ea"/>
                <a:ea typeface="+mj-ea"/>
              </a:rPr>
              <a:t>(4)</a:t>
            </a:r>
            <a:r>
              <a:rPr lang="zh-TW" altLang="en-US" sz="5900" dirty="0" smtClean="0">
                <a:latin typeface="+mj-ea"/>
                <a:ea typeface="+mj-ea"/>
              </a:rPr>
              <a:t>第三人稱、配角敘事</a:t>
            </a:r>
            <a:endParaRPr lang="en-US" altLang="zh-TW" sz="5900" dirty="0" smtClean="0">
              <a:latin typeface="+mj-ea"/>
              <a:ea typeface="+mj-ea"/>
            </a:endParaRPr>
          </a:p>
          <a:p>
            <a:endParaRPr lang="en-US" altLang="zh-TW" sz="5900" dirty="0" smtClean="0">
              <a:latin typeface="+mj-ea"/>
              <a:ea typeface="+mj-ea"/>
            </a:endParaRPr>
          </a:p>
          <a:p>
            <a:endParaRPr lang="en-US" altLang="zh-TW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(1)</a:t>
            </a:r>
            <a:r>
              <a:rPr lang="zh-TW" altLang="en-US" dirty="0" smtClean="0"/>
              <a:t>第一人稱、主角敘事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</a:rPr>
              <a:t>敘述者化身為小說的主角「我」，「我」可以敘述且評論每件發生的事，包括自己內心的想望。</a:t>
            </a:r>
            <a:r>
              <a:rPr lang="zh-TW" altLang="en-US" dirty="0" smtClean="0">
                <a:solidFill>
                  <a:srgbClr val="FF0000"/>
                </a:solidFill>
                <a:latin typeface="+mj-ea"/>
                <a:ea typeface="+mj-ea"/>
              </a:rPr>
              <a:t>例：白先勇</a:t>
            </a:r>
            <a:r>
              <a:rPr lang="en-US" altLang="zh-TW" dirty="0" smtClean="0">
                <a:solidFill>
                  <a:srgbClr val="FF0000"/>
                </a:solidFill>
                <a:latin typeface="+mj-ea"/>
                <a:ea typeface="+mj-ea"/>
              </a:rPr>
              <a:t>《</a:t>
            </a:r>
            <a:r>
              <a:rPr lang="zh-TW" altLang="en-US" dirty="0" smtClean="0">
                <a:solidFill>
                  <a:srgbClr val="FF0000"/>
                </a:solidFill>
                <a:latin typeface="+mj-ea"/>
                <a:ea typeface="+mj-ea"/>
              </a:rPr>
              <a:t>寂寞的十七歲</a:t>
            </a:r>
            <a:r>
              <a:rPr lang="en-US" altLang="zh-TW" dirty="0" smtClean="0">
                <a:solidFill>
                  <a:srgbClr val="FF0000"/>
                </a:solidFill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、蔡智恆</a:t>
            </a:r>
            <a:r>
              <a:rPr lang="en-US" altLang="zh-TW" dirty="0" smtClean="0">
                <a:latin typeface="+mj-ea"/>
                <a:ea typeface="+mj-ea"/>
              </a:rPr>
              <a:t>《7-11</a:t>
            </a:r>
            <a:r>
              <a:rPr lang="zh-TW" altLang="en-US" dirty="0" smtClean="0">
                <a:latin typeface="+mj-ea"/>
                <a:ea typeface="+mj-ea"/>
              </a:rPr>
              <a:t>之戀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優點：主觀、將本身的思想感受、對人物的看法和感覺，直接而細膩的告訴讀者。（挑戰：流於過份主觀，面對複雜的劇情架構，也較不容易掌握。）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(2)</a:t>
            </a:r>
            <a:r>
              <a:rPr lang="zh-TW" altLang="en-US" dirty="0" smtClean="0"/>
              <a:t>第一人稱、配角敘事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敘述者當成小說故事的見證人而寫入文章中，透過配角「我」的觀察和思想，展現主角的故事。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敘事觀點是有限的，只可以告訴讀者他的見聞，其他表露只能屬推測。例：琦君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橘子紅了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、鐘阿城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棋王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優點：客觀、將問題呈現，可讓讀者自由詮釋題旨。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（挑戰：旁觀的敘述者無法進入人物內心世界，對話顯得重要。）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(3)</a:t>
            </a:r>
            <a:r>
              <a:rPr lang="zh-TW" altLang="en-US" dirty="0" smtClean="0"/>
              <a:t>第三人稱、主角敘事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</a:rPr>
              <a:t>是最常被使用的觀點。敘事者不投身在小說中出現，刻意與主角劃分，透過主角「他」的眼睛觀看，透過「他」的思維想像，嘗試解決「第一人稱、主角敘事」的困境，可以處理複雜情節、同時保持客觀。例如：張愛玲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傾城之戀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、蘇童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妻妾成群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(4)</a:t>
            </a:r>
            <a:r>
              <a:rPr lang="zh-TW" altLang="en-US" dirty="0" smtClean="0"/>
              <a:t>第三人稱、配角敘事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</a:rPr>
              <a:t>站在配角的立場敘述之所以有趣，在於可使讀者看見其他觀點可能遺漏的許多事情。和第一人稱一樣，可以將所認識的主角一切告訴讀者，但本質上就屬於旁觀的描寫和敘述，沒有高高在上的品評、沒有自我剖白，更貼近讀者所扮演的「聽眾」角色。例：林懷民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逝者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、白先勇</a:t>
            </a:r>
            <a:r>
              <a:rPr lang="en-US" altLang="zh-TW" dirty="0" smtClean="0">
                <a:latin typeface="+mj-ea"/>
                <a:ea typeface="+mj-ea"/>
              </a:rPr>
              <a:t>《</a:t>
            </a:r>
            <a:r>
              <a:rPr lang="zh-TW" altLang="en-US" dirty="0" smtClean="0">
                <a:latin typeface="+mj-ea"/>
                <a:ea typeface="+mj-ea"/>
              </a:rPr>
              <a:t>國葬</a:t>
            </a:r>
            <a:r>
              <a:rPr lang="en-US" altLang="zh-TW" dirty="0" smtClean="0">
                <a:latin typeface="+mj-ea"/>
                <a:ea typeface="+mj-ea"/>
              </a:rPr>
              <a:t>》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敘事手法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  <a:ea typeface="+mj-ea"/>
              </a:rPr>
              <a:t>敘事手法通常牽涉到三個面向問題：</a:t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en-US" altLang="zh-TW" dirty="0" smtClean="0">
                <a:latin typeface="+mj-ea"/>
                <a:ea typeface="+mj-ea"/>
              </a:rPr>
              <a:t>(1)</a:t>
            </a:r>
            <a:r>
              <a:rPr lang="zh-TW" altLang="en-US" dirty="0" smtClean="0">
                <a:latin typeface="+mj-ea"/>
                <a:ea typeface="+mj-ea"/>
              </a:rPr>
              <a:t>人稱使用的選擇（使用主觀第一人稱，還是客觀第三人稱）</a:t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en-US" altLang="zh-TW" dirty="0" smtClean="0">
                <a:latin typeface="+mj-ea"/>
                <a:ea typeface="+mj-ea"/>
              </a:rPr>
              <a:t>(2)</a:t>
            </a:r>
            <a:r>
              <a:rPr lang="zh-TW" altLang="en-US" dirty="0" smtClean="0">
                <a:latin typeface="+mj-ea"/>
                <a:ea typeface="+mj-ea"/>
              </a:rPr>
              <a:t>敘述者的位置（故事是否發生在敘述者身上）</a:t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en-US" altLang="zh-TW" dirty="0" smtClean="0">
                <a:latin typeface="+mj-ea"/>
                <a:ea typeface="+mj-ea"/>
              </a:rPr>
              <a:t>(3)</a:t>
            </a:r>
            <a:r>
              <a:rPr lang="zh-TW" altLang="en-US" dirty="0" smtClean="0">
                <a:latin typeface="+mj-ea"/>
                <a:ea typeface="+mj-ea"/>
              </a:rPr>
              <a:t>人物刻畫時的重點（側重內心活動，還是可觀察外在行為）</a:t>
            </a:r>
            <a:br>
              <a:rPr lang="zh-TW" altLang="en-US" dirty="0" smtClean="0">
                <a:latin typeface="+mj-ea"/>
                <a:ea typeface="+mj-ea"/>
              </a:rPr>
            </a:br>
            <a:r>
              <a:rPr lang="zh-TW" altLang="en-US" dirty="0" smtClean="0">
                <a:latin typeface="+mj-ea"/>
                <a:ea typeface="+mj-ea"/>
              </a:rPr>
              <a:t>所以共有</a:t>
            </a:r>
            <a:r>
              <a:rPr lang="en-US" altLang="zh-TW" dirty="0" smtClean="0">
                <a:latin typeface="+mj-ea"/>
                <a:ea typeface="+mj-ea"/>
              </a:rPr>
              <a:t>2x2x2=8</a:t>
            </a:r>
            <a:r>
              <a:rPr lang="zh-TW" altLang="en-US" dirty="0" smtClean="0">
                <a:latin typeface="+mj-ea"/>
                <a:ea typeface="+mj-ea"/>
              </a:rPr>
              <a:t>種狀況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60</TotalTime>
  <Words>842</Words>
  <Application>Microsoft Office PowerPoint</Application>
  <PresentationFormat>如螢幕大小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龍騰四海</vt:lpstr>
      <vt:lpstr>小說的敘事觀點</vt:lpstr>
      <vt:lpstr>敘事觀點的選擇</vt:lpstr>
      <vt:lpstr>全知觀點</vt:lpstr>
      <vt:lpstr>限知觀點</vt:lpstr>
      <vt:lpstr>(1)第一人稱、主角敘事</vt:lpstr>
      <vt:lpstr>(2)第一人稱、配角敘事</vt:lpstr>
      <vt:lpstr>(3)第三人稱、主角敘事</vt:lpstr>
      <vt:lpstr>(4)第三人稱、配角敘事</vt:lpstr>
      <vt:lpstr>敘事手法</vt:lpstr>
      <vt:lpstr> 主觀第一人稱</vt:lpstr>
      <vt:lpstr> 客觀第三人稱</vt:lpstr>
      <vt:lpstr>許榮哲-小說課 </vt:lpstr>
      <vt:lpstr>延伸閱讀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小說的敘事觀點</dc:title>
  <dc:creator>HIT</dc:creator>
  <cp:lastModifiedBy>USER</cp:lastModifiedBy>
  <cp:revision>14</cp:revision>
  <dcterms:created xsi:type="dcterms:W3CDTF">2012-10-02T04:55:11Z</dcterms:created>
  <dcterms:modified xsi:type="dcterms:W3CDTF">2016-11-19T23:28:12Z</dcterms:modified>
</cp:coreProperties>
</file>